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288" r:id="rId7"/>
    <p:sldId id="286" r:id="rId8"/>
    <p:sldId id="285" r:id="rId9"/>
    <p:sldId id="289" r:id="rId10"/>
    <p:sldId id="284" r:id="rId11"/>
    <p:sldId id="265" r:id="rId12"/>
    <p:sldId id="260" r:id="rId13"/>
    <p:sldId id="290" r:id="rId14"/>
    <p:sldId id="283" r:id="rId15"/>
    <p:sldId id="292" r:id="rId16"/>
    <p:sldId id="293" r:id="rId17"/>
    <p:sldId id="295" r:id="rId18"/>
    <p:sldId id="294" r:id="rId19"/>
    <p:sldId id="273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07" autoAdjust="0"/>
  </p:normalViewPr>
  <p:slideViewPr>
    <p:cSldViewPr snapToGrid="0">
      <p:cViewPr varScale="1">
        <p:scale>
          <a:sx n="66" d="100"/>
          <a:sy n="66" d="100"/>
        </p:scale>
        <p:origin x="784" y="4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3:19:14.3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3:19:15.18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4T03:19:15.5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5/3/2023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2296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8926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2071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941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9275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340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670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3761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36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 x Image Bullet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reeform: Shape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9" name="Freeform: Shape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Freeform: Shape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Freeform: Shape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36" name="Straight Connector 35" descr="First divider line on slide">
            <a:extLst>
              <a:ext uri="{FF2B5EF4-FFF2-40B4-BE49-F238E27FC236}">
                <a16:creationId xmlns:a16="http://schemas.microsoft.com/office/drawing/2014/main" id="{A140998F-B877-4BDC-843C-0071F5066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 descr="Second divider line on slide">
            <a:extLst>
              <a:ext uri="{FF2B5EF4-FFF2-40B4-BE49-F238E27FC236}">
                <a16:creationId xmlns:a16="http://schemas.microsoft.com/office/drawing/2014/main" id="{2084D353-BE8A-4AAA-8BEC-B71CEE9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91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umn 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82D5D2B4-7BAC-4C27-8D68-12365C7E7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7D9203C1-910E-4AFC-95E0-13BF40D08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25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25" name="Straight Connector 24" descr="First divider line on slide">
            <a:extLst>
              <a:ext uri="{FF2B5EF4-FFF2-40B4-BE49-F238E27FC236}">
                <a16:creationId xmlns:a16="http://schemas.microsoft.com/office/drawing/2014/main" id="{402BCAE3-72EC-4098-A211-3555BFDE9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 descr="Second divider line on slide">
            <a:extLst>
              <a:ext uri="{FF2B5EF4-FFF2-40B4-BE49-F238E27FC236}">
                <a16:creationId xmlns:a16="http://schemas.microsoft.com/office/drawing/2014/main" id="{94A08494-9C0E-4AAF-BE9A-166FE994D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 descr="Third divider line on slide">
            <a:extLst>
              <a:ext uri="{FF2B5EF4-FFF2-40B4-BE49-F238E27FC236}">
                <a16:creationId xmlns:a16="http://schemas.microsoft.com/office/drawing/2014/main" id="{698FE6A1-AEF7-4FD7-A689-908A6B9C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248035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 descr="Fourth divider line on slide">
            <a:extLst>
              <a:ext uri="{FF2B5EF4-FFF2-40B4-BE49-F238E27FC236}">
                <a16:creationId xmlns:a16="http://schemas.microsoft.com/office/drawing/2014/main" id="{636DD6E3-6313-40D8-B03E-60E2E5A69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42529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026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Image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Octagon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3" name="Straight Connector 22" descr="First divider line on slide">
            <a:extLst>
              <a:ext uri="{FF2B5EF4-FFF2-40B4-BE49-F238E27FC236}">
                <a16:creationId xmlns:a16="http://schemas.microsoft.com/office/drawing/2014/main" id="{7FE1F4E8-B411-4807-9D24-A045EE06C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 descr="Second divider line on slide">
            <a:extLst>
              <a:ext uri="{FF2B5EF4-FFF2-40B4-BE49-F238E27FC236}">
                <a16:creationId xmlns:a16="http://schemas.microsoft.com/office/drawing/2014/main" id="{8C3F648E-45E5-403C-973E-2BEED634B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13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85" r:id="rId8"/>
    <p:sldLayoutId id="2147483684" r:id="rId9"/>
    <p:sldLayoutId id="2147483683" r:id="rId10"/>
    <p:sldLayoutId id="2147483668" r:id="rId11"/>
    <p:sldLayoutId id="2147483682" r:id="rId12"/>
    <p:sldLayoutId id="2147483670" r:id="rId13"/>
    <p:sldLayoutId id="2147483653" r:id="rId14"/>
    <p:sldLayoutId id="2147483673" r:id="rId15"/>
    <p:sldLayoutId id="2147483674" r:id="rId16"/>
    <p:sldLayoutId id="2147483676" r:id="rId17"/>
    <p:sldLayoutId id="2147483677" r:id="rId18"/>
    <p:sldLayoutId id="2147483654" r:id="rId19"/>
    <p:sldLayoutId id="2147483660" r:id="rId20"/>
    <p:sldLayoutId id="2147483661" r:id="rId21"/>
    <p:sldLayoutId id="2147483678" r:id="rId22"/>
    <p:sldLayoutId id="2147483686" r:id="rId23"/>
    <p:sldLayoutId id="2147483687" r:id="rId24"/>
    <p:sldLayoutId id="2147483689" r:id="rId25"/>
    <p:sldLayoutId id="2147483690" r:id="rId26"/>
    <p:sldLayoutId id="2147483688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customXml" Target="../ink/ink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image" Target="../media/image3.jp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" TargetMode="External"/><Relationship Id="rId3" Type="http://schemas.openxmlformats.org/officeDocument/2006/relationships/image" Target="../media/image9.jpeg"/><Relationship Id="rId7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stagram.com/p/CEs578jgXGy/?igshid=1g8lhr3f1766e" TargetMode="External"/><Relationship Id="rId5" Type="http://schemas.openxmlformats.org/officeDocument/2006/relationships/hyperlink" Target="https://www.coursera.org/learn/introduction-tensorflow/home/welcome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tensorflow.org/resources/learn-ml" TargetMode="External"/><Relationship Id="rId9" Type="http://schemas.openxmlformats.org/officeDocument/2006/relationships/hyperlink" Target="https://www.geeksforgeeks.org/introduction-machine-learnin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10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Arial view of open farm land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567" y="86714"/>
            <a:ext cx="12018572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567" y="1738135"/>
            <a:ext cx="6840000" cy="2387600"/>
          </a:xfrm>
        </p:spPr>
        <p:txBody>
          <a:bodyPr/>
          <a:lstStyle/>
          <a:p>
            <a:r>
              <a:rPr lang="en-US" dirty="0"/>
              <a:t>            AGRIGUIDE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One  Stop  Solution  To  Every  Farming Needs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D0B8EE-8E06-4051-87BF-62C153F3F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308689">
            <a:off x="5269765" y="1275138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35B1E-D170-4291-957C-3E9A0B5E3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24" y="315685"/>
            <a:ext cx="1897356" cy="1394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901B7-C6BE-4622-B30C-A5114FDD2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0105" y="239925"/>
            <a:ext cx="1528497" cy="1528497"/>
          </a:xfrm>
          <a:prstGeom prst="rect">
            <a:avLst/>
          </a:prstGeom>
        </p:spPr>
      </p:pic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2EE75555-27B6-4053-978E-F1A963C589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342" b="23342"/>
          <a:stretch/>
        </p:blipFill>
        <p:spPr>
          <a:xfrm>
            <a:off x="228424" y="1939264"/>
            <a:ext cx="1143567" cy="93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E2CEF3-4030-4CCD-A67F-201959B3DAF3}"/>
                  </a:ext>
                </a:extLst>
              </p14:cNvPr>
              <p14:cNvContentPartPr/>
              <p14:nvPr/>
            </p14:nvContentPartPr>
            <p14:xfrm>
              <a:off x="1914300" y="299973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E2CEF3-4030-4CCD-A67F-201959B3DA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5300" y="29910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73F1B-D76E-4951-ABAC-2DC9C483ECDD}"/>
              </a:ext>
            </a:extLst>
          </p:cNvPr>
          <p:cNvGrpSpPr/>
          <p:nvPr/>
        </p:nvGrpSpPr>
        <p:grpSpPr>
          <a:xfrm>
            <a:off x="1523700" y="2723970"/>
            <a:ext cx="360" cy="360"/>
            <a:chOff x="1523700" y="272397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95731B4-F3E6-4400-A859-E421B3854B16}"/>
                    </a:ext>
                  </a:extLst>
                </p14:cNvPr>
                <p14:cNvContentPartPr/>
                <p14:nvPr/>
              </p14:nvContentPartPr>
              <p14:xfrm>
                <a:off x="1523700" y="272397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95731B4-F3E6-4400-A859-E421B3854B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5060" y="2714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1AD2BC5-6443-4BCD-84F7-F78F82B3EE6A}"/>
                    </a:ext>
                  </a:extLst>
                </p14:cNvPr>
                <p14:cNvContentPartPr/>
                <p14:nvPr/>
              </p14:nvContentPartPr>
              <p14:xfrm>
                <a:off x="1523700" y="2723970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1AD2BC5-6443-4BCD-84F7-F78F82B3EE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15060" y="27149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F2BB0F-07A8-4207-81D8-EC7088042BF5}"/>
              </a:ext>
            </a:extLst>
          </p:cNvPr>
          <p:cNvCxnSpPr/>
          <p:nvPr/>
        </p:nvCxnSpPr>
        <p:spPr>
          <a:xfrm>
            <a:off x="127567" y="3095625"/>
            <a:ext cx="5158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8A3502-F63F-4D2B-B256-210371914BB2}"/>
              </a:ext>
            </a:extLst>
          </p:cNvPr>
          <p:cNvCxnSpPr/>
          <p:nvPr/>
        </p:nvCxnSpPr>
        <p:spPr>
          <a:xfrm>
            <a:off x="1733550" y="1768422"/>
            <a:ext cx="0" cy="1374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AF084AB-4796-458F-9A0E-2B8C19676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110" y="4804961"/>
            <a:ext cx="3876675" cy="14859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029CBB-1CC9-449B-9800-EB9454C2D26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2991" y="4957361"/>
            <a:ext cx="2057400" cy="1181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A09BA38-A36D-4491-955B-F34B8645F0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299" y="4844695"/>
            <a:ext cx="29337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96C91-7FAB-4B2A-9EEC-5EAD45FCA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B2E24E-8C99-48FB-B40C-E50B8B4F0884}"/>
              </a:ext>
            </a:extLst>
          </p:cNvPr>
          <p:cNvSpPr txBox="1">
            <a:spLocks/>
          </p:cNvSpPr>
          <p:nvPr/>
        </p:nvSpPr>
        <p:spPr>
          <a:xfrm>
            <a:off x="431800" y="3926334"/>
            <a:ext cx="1800000" cy="504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Saumya Shah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DFCEF7-7EEC-4289-8D18-6836CB0BF59D}"/>
              </a:ext>
            </a:extLst>
          </p:cNvPr>
          <p:cNvSpPr txBox="1">
            <a:spLocks/>
          </p:cNvSpPr>
          <p:nvPr/>
        </p:nvSpPr>
        <p:spPr>
          <a:xfrm>
            <a:off x="3542824" y="3946784"/>
            <a:ext cx="1800000" cy="504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Savan Pedhadiya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82203FAE-0A43-477A-800F-CE0D9B9CF4A3}"/>
              </a:ext>
            </a:extLst>
          </p:cNvPr>
          <p:cNvSpPr txBox="1">
            <a:spLocks/>
          </p:cNvSpPr>
          <p:nvPr/>
        </p:nvSpPr>
        <p:spPr>
          <a:xfrm>
            <a:off x="6653849" y="3925888"/>
            <a:ext cx="1800000" cy="50400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Parth Patel</a:t>
            </a:r>
            <a:endParaRPr lang="en-US" dirty="0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593CB97B-490F-4891-8B77-EBC5B062CB87}"/>
              </a:ext>
            </a:extLst>
          </p:cNvPr>
          <p:cNvSpPr txBox="1">
            <a:spLocks/>
          </p:cNvSpPr>
          <p:nvPr/>
        </p:nvSpPr>
        <p:spPr>
          <a:xfrm>
            <a:off x="9973363" y="3925888"/>
            <a:ext cx="1800000" cy="504825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Irfan Ukani</a:t>
            </a:r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F8DD267-35A5-417A-8766-661FCB72E952}"/>
              </a:ext>
            </a:extLst>
          </p:cNvPr>
          <p:cNvSpPr txBox="1">
            <a:spLocks/>
          </p:cNvSpPr>
          <p:nvPr/>
        </p:nvSpPr>
        <p:spPr>
          <a:xfrm>
            <a:off x="11496369" y="6155190"/>
            <a:ext cx="432000" cy="432000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3" name="Picture Placeholder 26">
            <a:extLst>
              <a:ext uri="{FF2B5EF4-FFF2-40B4-BE49-F238E27FC236}">
                <a16:creationId xmlns:a16="http://schemas.microsoft.com/office/drawing/2014/main" id="{36A50386-ED55-4BD0-8163-BF91B45C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35" r="9635"/>
          <a:stretch>
            <a:fillRect/>
          </a:stretch>
        </p:blipFill>
        <p:spPr>
          <a:xfrm>
            <a:off x="3832225" y="2279650"/>
            <a:ext cx="1228725" cy="1230313"/>
          </a:xfrm>
          <a:prstGeom prst="ellipse">
            <a:avLst/>
          </a:prstGeom>
        </p:spPr>
      </p:pic>
      <p:pic>
        <p:nvPicPr>
          <p:cNvPr id="14" name="Picture Placeholder 33">
            <a:extLst>
              <a:ext uri="{FF2B5EF4-FFF2-40B4-BE49-F238E27FC236}">
                <a16:creationId xmlns:a16="http://schemas.microsoft.com/office/drawing/2014/main" id="{D1B80682-0333-40F9-84A5-05AE54B9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02" b="7902"/>
          <a:stretch>
            <a:fillRect/>
          </a:stretch>
        </p:blipFill>
        <p:spPr>
          <a:xfrm>
            <a:off x="6946900" y="2316163"/>
            <a:ext cx="1228725" cy="1230312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4942E9-EC18-44D8-A1B1-8A5E3EFAF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  <p:pic>
        <p:nvPicPr>
          <p:cNvPr id="16" name="Picture Placeholder 31">
            <a:extLst>
              <a:ext uri="{FF2B5EF4-FFF2-40B4-BE49-F238E27FC236}">
                <a16:creationId xmlns:a16="http://schemas.microsoft.com/office/drawing/2014/main" id="{7FAC3ED7-3B4B-414B-B09D-1EC4E99399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2" r="452"/>
          <a:stretch>
            <a:fillRect/>
          </a:stretch>
        </p:blipFill>
        <p:spPr>
          <a:xfrm>
            <a:off x="717088" y="2160704"/>
            <a:ext cx="1229425" cy="1229425"/>
          </a:xfrm>
          <a:prstGeom prst="ellipse">
            <a:avLst/>
          </a:prstGeom>
        </p:spPr>
      </p:pic>
      <p:pic>
        <p:nvPicPr>
          <p:cNvPr id="17" name="Picture Placeholder 41">
            <a:extLst>
              <a:ext uri="{FF2B5EF4-FFF2-40B4-BE49-F238E27FC236}">
                <a16:creationId xmlns:a16="http://schemas.microsoft.com/office/drawing/2014/main" id="{7D322DF4-481C-48E3-B196-F9E6D5774C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526" b="10526"/>
          <a:stretch>
            <a:fillRect/>
          </a:stretch>
        </p:blipFill>
        <p:spPr>
          <a:xfrm>
            <a:off x="10258651" y="2160704"/>
            <a:ext cx="1229425" cy="1229425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65254B-F649-4986-A2F5-FFA2BD775FA0}"/>
              </a:ext>
            </a:extLst>
          </p:cNvPr>
          <p:cNvSpPr txBox="1"/>
          <p:nvPr/>
        </p:nvSpPr>
        <p:spPr>
          <a:xfrm>
            <a:off x="285750" y="301109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The Team</a:t>
            </a:r>
            <a:endParaRPr lang="en-IN" sz="4400" b="1" dirty="0"/>
          </a:p>
        </p:txBody>
      </p:sp>
    </p:spTree>
    <p:extLst>
      <p:ext uri="{BB962C8B-B14F-4D97-AF65-F5344CB8AC3E}">
        <p14:creationId xmlns:p14="http://schemas.microsoft.com/office/powerpoint/2010/main" val="78245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1" grpId="0" build="p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Outcomes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Provision of help in increase in crop production and income of Farmers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Find and treat Crop Diseases effectively and instantly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Introduction to advance technology in farming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9634" y="5133647"/>
            <a:ext cx="2160588" cy="90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3DCE6-AFD1-4612-8FA6-4E89C038990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" name="Picture Placeholder 7">
            <a:extLst>
              <a:ext uri="{FF2B5EF4-FFF2-40B4-BE49-F238E27FC236}">
                <a16:creationId xmlns:a16="http://schemas.microsoft.com/office/drawing/2014/main" id="{BB1E0A1B-5FFE-4DD3-88D8-5D8EDD61D9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3" r="3023"/>
          <a:stretch>
            <a:fillRect/>
          </a:stretch>
        </p:blipFill>
        <p:spPr>
          <a:xfrm>
            <a:off x="2618346" y="2310281"/>
            <a:ext cx="1066800" cy="96613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11AF39-670E-482B-A3F0-8D1434B4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17243" y="5133647"/>
            <a:ext cx="2160588" cy="900000"/>
          </a:xfrm>
        </p:spPr>
        <p:txBody>
          <a:bodyPr/>
          <a:lstStyle/>
          <a:p>
            <a:endParaRPr lang="en-IN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E23BE4-F045-4AEC-BB6F-60AFDB392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2358089"/>
            <a:ext cx="1028700" cy="966135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693FC25-5D91-446F-A686-30690F828C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4756" y="5255190"/>
            <a:ext cx="2160588" cy="900000"/>
          </a:xfrm>
        </p:spPr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10EBA17-DCF4-47DB-8BAC-00F2B6CAD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180" y="2297179"/>
            <a:ext cx="1028700" cy="9661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8713CB4-363C-4D1A-A93E-5E6ACFCD2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build="p"/>
      <p:bldP spid="19" grpId="0" build="p"/>
      <p:bldP spid="2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002400" cy="432000"/>
          </a:xfrm>
        </p:spPr>
        <p:txBody>
          <a:bodyPr/>
          <a:lstStyle/>
          <a:p>
            <a:r>
              <a:rPr lang="en-IN" dirty="0"/>
              <a:t>Accuracy Issues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Needs Connectivity 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Limited Region Coverage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B42BE-F08E-46BB-8227-0E80FFE0D6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C6255B-1A9F-4248-95CC-3BA79B3FFC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55C65B1-B806-459E-9DF7-74FFA4CDB3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" name="Picture 4" descr="Forecast accuracy improvement by using external data?">
            <a:extLst>
              <a:ext uri="{FF2B5EF4-FFF2-40B4-BE49-F238E27FC236}">
                <a16:creationId xmlns:a16="http://schemas.microsoft.com/office/drawing/2014/main" id="{209BF685-2DFA-4F86-BACB-07E7F3E7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1369128"/>
            <a:ext cx="1665515" cy="14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Connectivity - Free technology icons">
            <a:extLst>
              <a:ext uri="{FF2B5EF4-FFF2-40B4-BE49-F238E27FC236}">
                <a16:creationId xmlns:a16="http://schemas.microsoft.com/office/drawing/2014/main" id="{2F36FF6A-3855-4A26-8A95-0992D784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631" y="2948162"/>
            <a:ext cx="1412172" cy="14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Region Icon - Free Download, PNG and Vector">
            <a:extLst>
              <a:ext uri="{FF2B5EF4-FFF2-40B4-BE49-F238E27FC236}">
                <a16:creationId xmlns:a16="http://schemas.microsoft.com/office/drawing/2014/main" id="{8416854E-38A5-4775-87F2-FCCFEF40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60" y="4498400"/>
            <a:ext cx="1528762" cy="152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C62BC2-E7AD-4346-9BA7-4D8D5B2FE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2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002400" cy="432000"/>
          </a:xfrm>
        </p:spPr>
        <p:txBody>
          <a:bodyPr/>
          <a:lstStyle/>
          <a:p>
            <a:r>
              <a:rPr lang="en-IN" dirty="0"/>
              <a:t>Feature of Weather Update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Solution feature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Information of Policies</a:t>
            </a:r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B42BE-F08E-46BB-8227-0E80FFE0D6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C6255B-1A9F-4248-95CC-3BA79B3FFC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55C65B1-B806-459E-9DF7-74FFA4CDB3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Picture 2" descr="Free icon download | Rain weather cloud outline symbol with raindrops lines">
            <a:extLst>
              <a:ext uri="{FF2B5EF4-FFF2-40B4-BE49-F238E27FC236}">
                <a16:creationId xmlns:a16="http://schemas.microsoft.com/office/drawing/2014/main" id="{8F744891-E583-426E-A246-A5A9E96C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57" y="1404126"/>
            <a:ext cx="1364466" cy="12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olution Symbols Stock Illustrations – 8,244 Solution Symbols Stock  Illustrations, Vectors &amp; Clipart - Dreamstime">
            <a:extLst>
              <a:ext uri="{FF2B5EF4-FFF2-40B4-BE49-F238E27FC236}">
                <a16:creationId xmlns:a16="http://schemas.microsoft.com/office/drawing/2014/main" id="{CE356E36-288A-4320-A8E1-CCA741782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457" y="2938359"/>
            <a:ext cx="1364466" cy="136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Policy Icon of Line style - Available in SVG, PNG, EPS, AI &amp; Icon fonts">
            <a:extLst>
              <a:ext uri="{FF2B5EF4-FFF2-40B4-BE49-F238E27FC236}">
                <a16:creationId xmlns:a16="http://schemas.microsoft.com/office/drawing/2014/main" id="{F0A35446-DFF7-467C-81CB-A981E4ECC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974" y="4378945"/>
            <a:ext cx="1605431" cy="16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1962E4-BC70-4BE6-A5E4-E1191B8B9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 build="p"/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7770EB7-31AF-4993-9E10-9C95B61B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8980-A1A5-4625-9E7E-730990843E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E6EBFF0-84D0-48D2-B3FB-33EE0361140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41300" y="4428936"/>
            <a:ext cx="11339513" cy="276561"/>
          </a:xfrm>
        </p:spPr>
        <p:txBody>
          <a:bodyPr/>
          <a:lstStyle/>
          <a:p>
            <a:r>
              <a:rPr lang="en-IN" dirty="0"/>
              <a:t>Welcome	Screen       Login Window               Network Loss                      Crop Search		Crop Details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9FF76C-2414-4C1B-B943-34148093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080000"/>
            <a:ext cx="1381125" cy="3069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3684B8-9AA6-4CDF-8D81-A40CAAC9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4" y="1079999"/>
            <a:ext cx="1381125" cy="306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B7C3C8-C698-4025-B247-2810F2C30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335" y="110566"/>
            <a:ext cx="1865117" cy="4038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7DCE2D-F94A-4A98-9ECA-8F01BB0C7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00" y="711770"/>
            <a:ext cx="1587467" cy="3437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5B4EF5-1935-4BB0-802E-97C6F04C4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952" y="961034"/>
            <a:ext cx="2592923" cy="3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1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1584326"/>
          </a:xfrm>
        </p:spPr>
        <p:txBody>
          <a:bodyPr/>
          <a:lstStyle/>
          <a:p>
            <a:r>
              <a:rPr lang="en-US" dirty="0"/>
              <a:t>References and Work Cited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30975" y="1454173"/>
            <a:ext cx="5307700" cy="4680000"/>
          </a:xfrm>
        </p:spPr>
        <p:txBody>
          <a:bodyPr/>
          <a:lstStyle/>
          <a:p>
            <a:r>
              <a:rPr lang="en-US" sz="2400" b="1" dirty="0">
                <a:hlinkClick r:id="rId4"/>
              </a:rPr>
              <a:t>https://www.tensorflow.org/resources/learn-ml</a:t>
            </a:r>
            <a:endParaRPr lang="en-US" sz="2400" b="1" dirty="0"/>
          </a:p>
          <a:p>
            <a:r>
              <a:rPr lang="en-US" sz="2400" b="1" dirty="0">
                <a:hlinkClick r:id="rId5"/>
              </a:rPr>
              <a:t>https://www.coursera.org/learn/introduction-tensorflow/home/welcome</a:t>
            </a:r>
            <a:endParaRPr lang="en-US" sz="2400" b="1" dirty="0"/>
          </a:p>
          <a:p>
            <a:r>
              <a:rPr lang="en-US" sz="2400" b="1" dirty="0">
                <a:hlinkClick r:id="rId6"/>
              </a:rPr>
              <a:t>https://www.instagram.com/p/CEs578jgXGy/?igshid=1g8lhr3f1766e</a:t>
            </a:r>
            <a:endParaRPr lang="en-US" sz="2400" b="1" dirty="0"/>
          </a:p>
          <a:p>
            <a:r>
              <a:rPr lang="en-US" sz="2400" b="1" dirty="0">
                <a:hlinkClick r:id="rId7"/>
              </a:rPr>
              <a:t>https://colab.research.google.com/</a:t>
            </a:r>
            <a:endParaRPr lang="en-US" sz="2400" b="1" dirty="0"/>
          </a:p>
          <a:p>
            <a:r>
              <a:rPr lang="en-US" sz="2400" b="1" dirty="0">
                <a:hlinkClick r:id="rId8"/>
              </a:rPr>
              <a:t>https://stackoverflow.com/</a:t>
            </a:r>
            <a:endParaRPr lang="en-US" sz="2400" b="1" dirty="0"/>
          </a:p>
          <a:p>
            <a:r>
              <a:rPr lang="en-US" sz="2400" b="1" dirty="0">
                <a:hlinkClick r:id="rId9"/>
              </a:rPr>
              <a:t>https://www.geeksforgeeks.org/introduction-machine-learning/</a:t>
            </a:r>
            <a:endParaRPr lang="en-US" sz="2400" b="1" dirty="0"/>
          </a:p>
          <a:p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</a:rPr>
              <a:t>https://developers.google.com/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715625" y="270810"/>
            <a:ext cx="996744" cy="1081741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D6C9D2-0768-4C7F-BD53-3082D9C7D9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51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78249" y="2144987"/>
            <a:ext cx="1793875" cy="561975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cxnSp>
        <p:nvCxnSpPr>
          <p:cNvPr id="71" name="Straight Arrow Connector 70" title="Timeline Event Lines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3452801" y="2786937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Straight Arrow Connector 73" title="Timeline Event Lines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3924817" y="400021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980787" y="480345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Focus Group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4707457" y="217067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Development starts</a:t>
            </a:r>
          </a:p>
        </p:txBody>
      </p:sp>
      <p:cxnSp>
        <p:nvCxnSpPr>
          <p:cNvPr id="72" name="Straight Arrow Connector 71" title="Timeline Event Lines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437051" y="2752725"/>
            <a:ext cx="431795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2021</a:t>
            </a:r>
          </a:p>
        </p:txBody>
      </p:sp>
      <p:cxnSp>
        <p:nvCxnSpPr>
          <p:cNvPr id="75" name="Straight Arrow Connector 74" title="Timeline Event Lines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Development ends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567960" y="3654936"/>
            <a:ext cx="377825" cy="20177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Straight Arrow Connector 75" title="Timeline Event Lines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Launch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Straight Arrow Connector 72" title="Timeline Event Lines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Design V2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</a:t>
            </a:r>
          </a:p>
        </p:txBody>
      </p:sp>
      <p:grpSp>
        <p:nvGrpSpPr>
          <p:cNvPr id="33" name="Group 32" title="Timeline Month Lines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7" name="Straight Arrow Connector 76" title="Timeline Event Lines">
            <a:extLst>
              <a:ext uri="{FF2B5EF4-FFF2-40B4-BE49-F238E27FC236}">
                <a16:creationId xmlns:a16="http://schemas.microsoft.com/office/drawing/2014/main" id="{7D0D44A2-2152-4470-808C-B7507EDD7B4E}"/>
              </a:ext>
            </a:extLst>
          </p:cNvPr>
          <p:cNvCxnSpPr>
            <a:cxnSpLocks/>
          </p:cNvCxnSpPr>
          <p:nvPr/>
        </p:nvCxnSpPr>
        <p:spPr>
          <a:xfrm>
            <a:off x="7244444" y="2959829"/>
            <a:ext cx="0" cy="618941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30">
            <a:extLst>
              <a:ext uri="{FF2B5EF4-FFF2-40B4-BE49-F238E27FC236}">
                <a16:creationId xmlns:a16="http://schemas.microsoft.com/office/drawing/2014/main" id="{21DBC886-CEC5-4300-AC7F-E07BE38B574D}"/>
              </a:ext>
            </a:extLst>
          </p:cNvPr>
          <p:cNvSpPr txBox="1">
            <a:spLocks/>
          </p:cNvSpPr>
          <p:nvPr/>
        </p:nvSpPr>
        <p:spPr>
          <a:xfrm>
            <a:off x="6460557" y="2545705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Testing and Debugging ends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558AB6F-BE32-4413-8B1F-9EB8A2FA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 build="p"/>
      <p:bldP spid="7" grpId="0" build="p"/>
      <p:bldP spid="31" grpId="0" build="p"/>
      <p:bldP spid="8" grpId="0" build="p"/>
      <p:bldP spid="9" grpId="0" build="p"/>
      <p:bldP spid="11" grpId="0" build="p"/>
      <p:bldP spid="12" grpId="0" build="p"/>
      <p:bldP spid="58" grpId="0"/>
      <p:bldP spid="13" grpId="0" build="p"/>
      <p:bldP spid="15" grpId="0" build="p"/>
      <p:bldP spid="16" grpId="0" build="p"/>
      <p:bldP spid="14" grpId="0" build="p"/>
      <p:bldP spid="60" grpId="0"/>
      <p:bldP spid="17" grpId="0" build="p"/>
      <p:bldP spid="18" grpId="0" build="p"/>
      <p:bldP spid="19" grpId="0" build="p"/>
      <p:bldP spid="10" grpId="0" build="p"/>
      <p:bldP spid="62" grpId="0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66" grpId="0"/>
      <p:bldP spid="27" grpId="0" build="p"/>
      <p:bldP spid="28" grpId="0" build="p"/>
      <p:bldP spid="26" grpId="0" build="p"/>
      <p:bldP spid="29" grpId="0" build="p"/>
      <p:bldP spid="64" grpId="0"/>
      <p:bldP spid="30" grpId="0" build="p"/>
      <p:bldP spid="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rial view of ocean and land near the ocean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>
            <a:fillRect/>
          </a:stretch>
        </p:blipFill>
        <p:spPr>
          <a:xfrm>
            <a:off x="86715" y="40111"/>
            <a:ext cx="12018572" cy="6684572"/>
          </a:xfrm>
        </p:spPr>
      </p:pic>
      <p:cxnSp>
        <p:nvCxnSpPr>
          <p:cNvPr id="5" name="Straight Connector 4" descr="Divider line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CBA24C54-BD21-4D36-B9B6-D5875C712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7116"/>
            <a:ext cx="5282503" cy="1604172"/>
          </a:xfrm>
        </p:spPr>
        <p:txBody>
          <a:bodyPr/>
          <a:lstStyle/>
          <a:p>
            <a:pPr algn="ctr"/>
            <a:r>
              <a:rPr lang="en-IN" sz="4000" dirty="0"/>
              <a:t>THANK  YOU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8E0D3F-C013-4DD9-B1D9-FBE2AFE846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8C81601B-FB1E-4FAC-A2D7-FA229218B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AGRIGUIDE</a:t>
            </a:r>
          </a:p>
        </p:txBody>
      </p:sp>
      <p:pic>
        <p:nvPicPr>
          <p:cNvPr id="31" name="Picture Placeholder 10">
            <a:extLst>
              <a:ext uri="{FF2B5EF4-FFF2-40B4-BE49-F238E27FC236}">
                <a16:creationId xmlns:a16="http://schemas.microsoft.com/office/drawing/2014/main" id="{6DA38F9C-FDAE-4A79-B6C0-529A8AF3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342" b="23342"/>
          <a:stretch>
            <a:fillRect/>
          </a:stretch>
        </p:blipFill>
        <p:spPr>
          <a:xfrm>
            <a:off x="8065169" y="2505075"/>
            <a:ext cx="1344168" cy="10072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4AB56E-5138-46B3-AE1C-730EEF967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99" y="611235"/>
            <a:ext cx="1897356" cy="13946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A5E7E0-4769-4386-8FBC-9263042C4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250" y="477346"/>
            <a:ext cx="1528497" cy="1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rial view of snowy ground and pine trees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/>
          <a:lstStyle/>
          <a:p>
            <a:r>
              <a:rPr lang="en-US" dirty="0"/>
              <a:t>Agriguide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One Stop Solution To Every Farming Need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77806" y="1836094"/>
            <a:ext cx="5307700" cy="4680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OUTLINE:</a:t>
            </a:r>
          </a:p>
          <a:p>
            <a:r>
              <a:rPr lang="en-US" sz="2400" dirty="0"/>
              <a:t>Introduction</a:t>
            </a:r>
          </a:p>
          <a:p>
            <a:r>
              <a:rPr lang="en-US" sz="2400" dirty="0"/>
              <a:t>Problem Statement</a:t>
            </a:r>
          </a:p>
          <a:p>
            <a:r>
              <a:rPr lang="en-US" sz="2400" dirty="0"/>
              <a:t>Motivation</a:t>
            </a:r>
          </a:p>
          <a:p>
            <a:r>
              <a:rPr lang="en-US" sz="2400" dirty="0"/>
              <a:t>Flow Chart</a:t>
            </a:r>
          </a:p>
          <a:p>
            <a:r>
              <a:rPr lang="en-US" sz="2400" dirty="0"/>
              <a:t>Product Features</a:t>
            </a:r>
          </a:p>
          <a:p>
            <a:r>
              <a:rPr lang="en-US" sz="2400" dirty="0"/>
              <a:t>System Requirements</a:t>
            </a:r>
          </a:p>
          <a:p>
            <a:r>
              <a:rPr lang="en-US" sz="2400" dirty="0"/>
              <a:t>About Us</a:t>
            </a:r>
          </a:p>
          <a:p>
            <a:r>
              <a:rPr lang="en-US" sz="2400" dirty="0"/>
              <a:t>Expected Outcomes</a:t>
            </a:r>
          </a:p>
          <a:p>
            <a:r>
              <a:rPr lang="en-US" sz="2400" dirty="0"/>
              <a:t>Limitations</a:t>
            </a:r>
          </a:p>
          <a:p>
            <a:r>
              <a:rPr lang="en-US" sz="2400" dirty="0"/>
              <a:t>Future Scope</a:t>
            </a:r>
          </a:p>
          <a:p>
            <a:r>
              <a:rPr lang="en-US" sz="2400" dirty="0"/>
              <a:t>Screen Shots</a:t>
            </a:r>
          </a:p>
          <a:p>
            <a:r>
              <a:rPr lang="en-US" sz="2400" dirty="0"/>
              <a:t>Work Cited</a:t>
            </a:r>
          </a:p>
          <a:p>
            <a:r>
              <a:rPr lang="en-US" sz="2400" dirty="0"/>
              <a:t>Timeline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2DF6AE8-6133-4C1E-91DD-755705ACF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reeform: Shape 15" title="triangle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 title="triangle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 title="triangle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 title="triangle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 title="triangle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 title="triangle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 title="triangle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 title="triangle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 title="triangle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 title="triangle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 title="triangle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 title="triangle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 title="triangle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 title="triangle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9EA71-2B22-4FFF-9ED0-456371413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5D405-E828-4521-99C0-B74A14814E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38AEB-09EF-41A6-BD71-8C63D8A09E3C}"/>
              </a:ext>
            </a:extLst>
          </p:cNvPr>
          <p:cNvSpPr txBox="1"/>
          <p:nvPr/>
        </p:nvSpPr>
        <p:spPr>
          <a:xfrm>
            <a:off x="476250" y="391343"/>
            <a:ext cx="4095750" cy="5905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IN" sz="4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INTRODUCTION</a:t>
            </a:r>
            <a:endParaRPr lang="en-IN" sz="4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F6396-BB47-4F5B-A271-8F157D4D1A09}"/>
              </a:ext>
            </a:extLst>
          </p:cNvPr>
          <p:cNvSpPr txBox="1"/>
          <p:nvPr/>
        </p:nvSpPr>
        <p:spPr>
          <a:xfrm>
            <a:off x="638175" y="1075551"/>
            <a:ext cx="10077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Agriguide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is made up of two Words:</a:t>
            </a:r>
          </a:p>
          <a:p>
            <a:pPr algn="just"/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1. Agri-Related to Agriculture</a:t>
            </a:r>
          </a:p>
          <a:p>
            <a:pPr algn="just"/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	2. Guide-Go 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along the route to show the way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7DBEB-DAD4-4374-AD19-2F92962902E9}"/>
              </a:ext>
            </a:extLst>
          </p:cNvPr>
          <p:cNvSpPr txBox="1"/>
          <p:nvPr/>
        </p:nvSpPr>
        <p:spPr>
          <a:xfrm>
            <a:off x="247650" y="2275880"/>
            <a:ext cx="1130617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Agriguide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the name suggest is a multi-purpose app which will help the farmers in decision making and to get the latest information about the trends in the Global Agriculture Market.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Android is an operating system based on the Linux kernel. It was designed primarily for touch screen mobile devices. As Android phones being used by almost 70% people we incorporated our features on the Android platform.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Agriguide</a:t>
            </a: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uses the concept of Machine Learning to predict the crop disease.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Agriguide also gives information about which crops can be grown in particular location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Agriguide also gives latest information about new trends and policies of Farming and Agriculture Sector to the Farmers.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6A901E-FD2C-47DB-8F88-9EADCD1D2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0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67" name="Picture Placeholder 66" descr="Cloud">
            <a:extLst>
              <a:ext uri="{FF2B5EF4-FFF2-40B4-BE49-F238E27FC236}">
                <a16:creationId xmlns:a16="http://schemas.microsoft.com/office/drawing/2014/main" id="{83A6FB07-C3E8-FC4B-818B-404D48DAF4F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800" dirty="0"/>
              <a:t>Less information on rainfall</a:t>
            </a:r>
          </a:p>
        </p:txBody>
      </p:sp>
      <p:pic>
        <p:nvPicPr>
          <p:cNvPr id="159" name="Picture Placeholder 158" descr="Cactus">
            <a:extLst>
              <a:ext uri="{FF2B5EF4-FFF2-40B4-BE49-F238E27FC236}">
                <a16:creationId xmlns:a16="http://schemas.microsoft.com/office/drawing/2014/main" id="{9F99EF5B-831D-4852-A739-269399B8FA7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sz="1800" dirty="0"/>
              <a:t>One crop decreases the natural fertility</a:t>
            </a:r>
          </a:p>
        </p:txBody>
      </p:sp>
      <p:pic>
        <p:nvPicPr>
          <p:cNvPr id="161" name="Picture Placeholder 160" descr="Thermometer">
            <a:extLst>
              <a:ext uri="{FF2B5EF4-FFF2-40B4-BE49-F238E27FC236}">
                <a16:creationId xmlns:a16="http://schemas.microsoft.com/office/drawing/2014/main" id="{22C4A1E7-2C42-4D5E-9D5C-DB503F231A34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800" dirty="0"/>
              <a:t>Multiple Seasons</a:t>
            </a:r>
          </a:p>
        </p:txBody>
      </p:sp>
      <p:pic>
        <p:nvPicPr>
          <p:cNvPr id="163" name="Picture Placeholder 162" descr="Palm tree">
            <a:extLst>
              <a:ext uri="{FF2B5EF4-FFF2-40B4-BE49-F238E27FC236}">
                <a16:creationId xmlns:a16="http://schemas.microsoft.com/office/drawing/2014/main" id="{B21D58C1-B806-40E0-9006-675AF791675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CD29343-5246-427C-BFCC-F61B25177C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 dirty="0"/>
              <a:t>Different Terrain Different Crops</a:t>
            </a:r>
          </a:p>
        </p:txBody>
      </p:sp>
      <p:pic>
        <p:nvPicPr>
          <p:cNvPr id="165" name="Picture Placeholder 164" descr="Factory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62737" y="2358091"/>
            <a:ext cx="854075" cy="85407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800" dirty="0"/>
              <a:t>Less Use of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4346924-A82A-4EE4-85F9-B7E2FCC46D3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3D074A-7DF0-4C53-9C91-799DD0154E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A973B1F-0897-4184-BCFA-2C8B50340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6C66A87-A9E0-4D3E-98C1-017C86116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453CFEF-3A08-431C-8A9F-7B2954704D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3AE298-D1A8-4905-AA2B-EBA7087FA2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Motivated Us To Take The Initiative?</a:t>
            </a:r>
          </a:p>
        </p:txBody>
      </p:sp>
      <p:pic>
        <p:nvPicPr>
          <p:cNvPr id="93" name="Picture Placeholder 92" descr="magnifying glass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Unexplored Sector </a:t>
            </a:r>
          </a:p>
        </p:txBody>
      </p:sp>
      <p:pic>
        <p:nvPicPr>
          <p:cNvPr id="95" name="Picture Placeholder 94" descr="foliage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Poor Crop Production </a:t>
            </a:r>
          </a:p>
        </p:txBody>
      </p:sp>
      <p:pic>
        <p:nvPicPr>
          <p:cNvPr id="97" name="Picture Placeholder 96" descr="apple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Demand for High Production</a:t>
            </a:r>
          </a:p>
        </p:txBody>
      </p:sp>
      <p:pic>
        <p:nvPicPr>
          <p:cNvPr id="12" name="Picture Placeholder 11" descr="aerial image of trees, forest">
            <a:extLst>
              <a:ext uri="{FF2B5EF4-FFF2-40B4-BE49-F238E27FC236}">
                <a16:creationId xmlns:a16="http://schemas.microsoft.com/office/drawing/2014/main" id="{8DE8CF4E-7F06-3246-808D-A52256A2A35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9"/>
          <a:srcRect l="93" r="93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2E78F41-FE5C-454E-B5B1-921CAA5B667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BEE096F-BE53-45F0-84E7-4E821F6309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EE4A7B6-B1FC-403A-9422-0AC9239B5F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A3AF878-FA09-4331-800F-A08F8C4148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68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 build="p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D6980-27F4-4DBE-95DE-9B8B5D0375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09F3CB-6B3C-41EB-BFA0-ABD400EF77DE}"/>
              </a:ext>
            </a:extLst>
          </p:cNvPr>
          <p:cNvSpPr txBox="1"/>
          <p:nvPr/>
        </p:nvSpPr>
        <p:spPr>
          <a:xfrm>
            <a:off x="228600" y="2439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FLOW CHART</a:t>
            </a:r>
            <a:endParaRPr lang="en-IN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573D59-0087-4574-89FD-0A433A94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0"/>
            <a:ext cx="5819775" cy="1762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24CF0-FD1F-476A-91D4-EF093A624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8" y="1762125"/>
            <a:ext cx="7567612" cy="4919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578966-A87C-4D2E-BAB0-DA4D656C6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water, waves, sandy shore">
            <a:extLst>
              <a:ext uri="{FF2B5EF4-FFF2-40B4-BE49-F238E27FC236}">
                <a16:creationId xmlns:a16="http://schemas.microsoft.com/office/drawing/2014/main" id="{3C93D08A-A6C3-0E48-9CD7-3960B2A050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/>
          <a:srcRect t="89" b="89"/>
          <a:stretch>
            <a:fillRect/>
          </a:stretch>
        </p:blipFill>
        <p:spPr>
          <a:xfrm>
            <a:off x="105351" y="496139"/>
            <a:ext cx="6208364" cy="62751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Product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24/7 Support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Blog Section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Android 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E8244E-71DB-4FEE-A427-1F416CFB1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049" y="1295846"/>
            <a:ext cx="1638300" cy="141489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AB42BE-F08E-46BB-8227-0E80FFE0D6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" name="Picture 2" descr="The Universal Symbol for the Blog -- Is there One? • H.R. Sinclair">
            <a:extLst>
              <a:ext uri="{FF2B5EF4-FFF2-40B4-BE49-F238E27FC236}">
                <a16:creationId xmlns:a16="http://schemas.microsoft.com/office/drawing/2014/main" id="{775A5CBF-87D7-49F4-BAAC-F6DDFE8D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36" y="2944007"/>
            <a:ext cx="1649545" cy="13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C6255B-1A9F-4248-95CC-3BA79B3FFC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55C65B1-B806-459E-9DF7-74FFA4CDB3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ndroid 10 had the fastest adoption rate of any version of Android yet -  The Verge">
            <a:extLst>
              <a:ext uri="{FF2B5EF4-FFF2-40B4-BE49-F238E27FC236}">
                <a16:creationId xmlns:a16="http://schemas.microsoft.com/office/drawing/2014/main" id="{EC453023-7F6F-4B6B-8762-36EADADB0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644" y="4354062"/>
            <a:ext cx="1801128" cy="180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157D5D-67A8-42A7-A681-EF9A26F842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  <p:bldP spid="9" grpId="0" build="p"/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Requirements</a:t>
            </a:r>
            <a:br>
              <a:rPr lang="en-US" dirty="0"/>
            </a:br>
            <a:endParaRPr lang="en-US" dirty="0"/>
          </a:p>
        </p:txBody>
      </p:sp>
      <p:pic>
        <p:nvPicPr>
          <p:cNvPr id="17" name="Picture Placeholder 16" descr="arial view of the shoreline of the ocean and sand">
            <a:extLst>
              <a:ext uri="{FF2B5EF4-FFF2-40B4-BE49-F238E27FC236}">
                <a16:creationId xmlns:a16="http://schemas.microsoft.com/office/drawing/2014/main" id="{3B6B24E4-D6F2-45A2-990E-B855C75B71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B492F-560F-43C5-BCEA-E3759291A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00" y="3559747"/>
            <a:ext cx="2951603" cy="21962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Internet 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Android 4.0 and above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Minimum 12.0  Megapixel Camera 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1 GB Ram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1E11E4-5270-4849-8F19-00856358B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Left panel image">
            <a:extLst>
              <a:ext uri="{FF2B5EF4-FFF2-40B4-BE49-F238E27FC236}">
                <a16:creationId xmlns:a16="http://schemas.microsoft.com/office/drawing/2014/main" id="{ED8B39DD-303E-47F7-92C7-94E7D5FCB9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4800" b="1" dirty="0"/>
              <a:t>Team AGRIGUIDE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2D7333-D43E-4F9D-B14F-59FA693F7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reeform: Shape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Freeform: Shape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Freeform: Shape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356BD6-2D9E-4F84-AD02-E80ABFE33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137" y="6155190"/>
            <a:ext cx="19145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1961DD-CF27-443B-BFF6-660110ED0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490261-1200-4EC7-95B0-2241EE54AA34}">
  <ds:schemaRefs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documentManagement/typ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127</TotalTime>
  <Words>482</Words>
  <Application>Microsoft Office PowerPoint</Application>
  <PresentationFormat>Widescreen</PresentationFormat>
  <Paragraphs>140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Rockwell</vt:lpstr>
      <vt:lpstr>Times New Roman</vt:lpstr>
      <vt:lpstr>Office Theme</vt:lpstr>
      <vt:lpstr>            AGRIGUIDE  One  Stop  Solution  To  Every  Farming Needs </vt:lpstr>
      <vt:lpstr>Agriguide</vt:lpstr>
      <vt:lpstr>PowerPoint Presentation</vt:lpstr>
      <vt:lpstr>The Problem</vt:lpstr>
      <vt:lpstr>What Motivated Us To Take The Initiative?</vt:lpstr>
      <vt:lpstr>PowerPoint Presentation</vt:lpstr>
      <vt:lpstr>The Product</vt:lpstr>
      <vt:lpstr>System Requirements </vt:lpstr>
      <vt:lpstr>ABOUT US</vt:lpstr>
      <vt:lpstr>PowerPoint Presentation</vt:lpstr>
      <vt:lpstr>Expected Outcomes</vt:lpstr>
      <vt:lpstr>LIMITATIONS</vt:lpstr>
      <vt:lpstr>FUTURE SCOPE</vt:lpstr>
      <vt:lpstr>SCREEN SHOTS</vt:lpstr>
      <vt:lpstr>References and Work Cited</vt:lpstr>
      <vt:lpstr>Timeline</vt:lpstr>
      <vt:lpstr>AGRIGUIDE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parth.642001@outlook.com</dc:creator>
  <cp:lastModifiedBy>parth.642001@outlook.com</cp:lastModifiedBy>
  <cp:revision>45</cp:revision>
  <dcterms:created xsi:type="dcterms:W3CDTF">2020-10-24T03:14:11Z</dcterms:created>
  <dcterms:modified xsi:type="dcterms:W3CDTF">2023-05-03T10:43:10Z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